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4"/>
    <p:restoredTop sz="94562"/>
  </p:normalViewPr>
  <p:slideViewPr>
    <p:cSldViewPr snapToGrid="0" snapToObjects="1">
      <p:cViewPr varScale="1">
        <p:scale>
          <a:sx n="108" d="100"/>
          <a:sy n="108" d="100"/>
        </p:scale>
        <p:origin x="6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6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6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08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69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79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38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7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23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5607-07FA-3C47-AF2F-EA631AA9BD8C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6FE43-4207-414D-86B0-BE2BA972C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0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Normal Child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</a:p>
          <a:p>
            <a:r>
              <a:rPr lang="en-US" dirty="0"/>
              <a:t>a</a:t>
            </a:r>
            <a:r>
              <a:rPr lang="en-US" dirty="0" smtClean="0"/>
              <a:t>dapted from Lissauer and Carroll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4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Adjusting for prematurity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Chronological age</a:t>
            </a:r>
          </a:p>
          <a:p>
            <a:pPr lvl="1"/>
            <a:r>
              <a:rPr lang="en-US" dirty="0" smtClean="0"/>
              <a:t>Starting from date of birth</a:t>
            </a:r>
          </a:p>
          <a:p>
            <a:r>
              <a:rPr lang="en-US" dirty="0" smtClean="0"/>
              <a:t>Corrected age</a:t>
            </a:r>
          </a:p>
          <a:p>
            <a:pPr lvl="1"/>
            <a:r>
              <a:rPr lang="en-US" dirty="0" smtClean="0"/>
              <a:t>Starting from EDD </a:t>
            </a:r>
          </a:p>
          <a:p>
            <a:r>
              <a:rPr lang="en-US" dirty="0" smtClean="0"/>
              <a:t>Corrected age should be used in assessing development in pre-term babies up to 2 years old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89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Fields of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Gross motor</a:t>
            </a:r>
          </a:p>
          <a:p>
            <a:r>
              <a:rPr lang="en-US" dirty="0" smtClean="0"/>
              <a:t>Vision and fine motor</a:t>
            </a:r>
          </a:p>
          <a:p>
            <a:r>
              <a:rPr lang="en-US" dirty="0" smtClean="0"/>
              <a:t>Hearing, speech and language</a:t>
            </a:r>
          </a:p>
          <a:p>
            <a:r>
              <a:rPr lang="en-US" dirty="0" smtClean="0"/>
              <a:t>Social, emotional and </a:t>
            </a:r>
            <a:r>
              <a:rPr lang="en-US" dirty="0" err="1" smtClean="0"/>
              <a:t>behavioural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31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Developmental 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Development milestones</a:t>
            </a:r>
          </a:p>
          <a:p>
            <a:pPr lvl="1"/>
            <a:r>
              <a:rPr lang="en-US" dirty="0" smtClean="0"/>
              <a:t>The age of acquisition of important developmental skills</a:t>
            </a:r>
          </a:p>
          <a:p>
            <a:r>
              <a:rPr lang="en-US" dirty="0" smtClean="0"/>
              <a:t>Median age</a:t>
            </a:r>
          </a:p>
          <a:p>
            <a:pPr lvl="1"/>
            <a:r>
              <a:rPr lang="en-US" dirty="0" smtClean="0"/>
              <a:t>Age at which half of the standard population has achieved the level</a:t>
            </a:r>
          </a:p>
          <a:p>
            <a:pPr lvl="1"/>
            <a:r>
              <a:rPr lang="en-US" dirty="0" smtClean="0"/>
              <a:t>Serves as a guide</a:t>
            </a:r>
          </a:p>
          <a:p>
            <a:r>
              <a:rPr lang="en-US" dirty="0" smtClean="0"/>
              <a:t>Limit age</a:t>
            </a:r>
          </a:p>
          <a:p>
            <a:pPr lvl="1"/>
            <a:r>
              <a:rPr lang="en-US" dirty="0" smtClean="0"/>
              <a:t>Age at which 97.5% of the standard population has achieved the level (2SDs above the mean)</a:t>
            </a:r>
          </a:p>
          <a:p>
            <a:pPr lvl="1"/>
            <a:r>
              <a:rPr lang="en-US" dirty="0" smtClean="0"/>
              <a:t>Further assessment if not achieved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15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Gross motor </a:t>
            </a:r>
            <a:r>
              <a:rPr lang="mr-IN" dirty="0" smtClean="0"/>
              <a:t>–</a:t>
            </a:r>
            <a:r>
              <a:rPr lang="en-US" dirty="0" smtClean="0"/>
              <a:t> limit 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 control </a:t>
            </a:r>
            <a:r>
              <a:rPr lang="mr-IN" dirty="0" smtClean="0"/>
              <a:t>–</a:t>
            </a:r>
            <a:r>
              <a:rPr lang="en-US" dirty="0" smtClean="0"/>
              <a:t> 4 months</a:t>
            </a:r>
          </a:p>
          <a:p>
            <a:r>
              <a:rPr lang="en-US" dirty="0" smtClean="0"/>
              <a:t>Sits unsupported </a:t>
            </a:r>
            <a:r>
              <a:rPr lang="mr-IN" dirty="0" smtClean="0"/>
              <a:t>–</a:t>
            </a:r>
            <a:r>
              <a:rPr lang="en-US" dirty="0" smtClean="0"/>
              <a:t> 9 months</a:t>
            </a:r>
          </a:p>
          <a:p>
            <a:r>
              <a:rPr lang="en-US" dirty="0" smtClean="0"/>
              <a:t>Stands with support </a:t>
            </a:r>
            <a:r>
              <a:rPr lang="mr-IN" dirty="0" smtClean="0"/>
              <a:t>–</a:t>
            </a:r>
            <a:r>
              <a:rPr lang="en-US" dirty="0" smtClean="0"/>
              <a:t> 12 months</a:t>
            </a:r>
          </a:p>
          <a:p>
            <a:r>
              <a:rPr lang="en-US" dirty="0" smtClean="0"/>
              <a:t>Walks independently </a:t>
            </a:r>
            <a:r>
              <a:rPr lang="mr-IN" dirty="0" smtClean="0"/>
              <a:t>–</a:t>
            </a:r>
            <a:r>
              <a:rPr lang="en-US" dirty="0" smtClean="0"/>
              <a:t> 18 months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15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 and fine motor </a:t>
            </a:r>
            <a:r>
              <a:rPr lang="mr-IN" dirty="0" smtClean="0"/>
              <a:t>–</a:t>
            </a:r>
            <a:r>
              <a:rPr lang="en-US" dirty="0" smtClean="0"/>
              <a:t> limit 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Fixes and follows visually </a:t>
            </a:r>
            <a:r>
              <a:rPr lang="mr-IN" dirty="0" smtClean="0"/>
              <a:t>–</a:t>
            </a:r>
            <a:r>
              <a:rPr lang="en-US" dirty="0" smtClean="0"/>
              <a:t> 3 months</a:t>
            </a:r>
          </a:p>
          <a:p>
            <a:r>
              <a:rPr lang="en-US" dirty="0" smtClean="0"/>
              <a:t>Reaches for objects - 6 months</a:t>
            </a:r>
          </a:p>
          <a:p>
            <a:r>
              <a:rPr lang="en-US" dirty="0" smtClean="0"/>
              <a:t>Transfers </a:t>
            </a:r>
            <a:r>
              <a:rPr lang="mr-IN" dirty="0" smtClean="0"/>
              <a:t>–</a:t>
            </a:r>
            <a:r>
              <a:rPr lang="en-US" dirty="0" smtClean="0"/>
              <a:t> 9 months</a:t>
            </a:r>
          </a:p>
          <a:p>
            <a:r>
              <a:rPr lang="en-US" dirty="0" smtClean="0"/>
              <a:t>Pincer grip </a:t>
            </a:r>
            <a:r>
              <a:rPr lang="mr-IN" dirty="0" smtClean="0"/>
              <a:t>–</a:t>
            </a:r>
            <a:r>
              <a:rPr lang="en-US" dirty="0" smtClean="0"/>
              <a:t> 12 months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70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Hearing, speech and language </a:t>
            </a:r>
            <a:r>
              <a:rPr lang="mr-IN" dirty="0" smtClean="0"/>
              <a:t>–</a:t>
            </a:r>
            <a:r>
              <a:rPr lang="en-US" dirty="0" smtClean="0"/>
              <a:t> limit 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Polysyllabic babble </a:t>
            </a:r>
            <a:r>
              <a:rPr lang="mr-IN" dirty="0" smtClean="0"/>
              <a:t>–</a:t>
            </a:r>
            <a:r>
              <a:rPr lang="en-US" dirty="0" smtClean="0"/>
              <a:t> 7 months</a:t>
            </a:r>
          </a:p>
          <a:p>
            <a:r>
              <a:rPr lang="en-US" dirty="0" smtClean="0"/>
              <a:t>Consonant babble </a:t>
            </a:r>
            <a:r>
              <a:rPr lang="mr-IN" dirty="0" smtClean="0"/>
              <a:t>–</a:t>
            </a:r>
            <a:r>
              <a:rPr lang="en-US" dirty="0" smtClean="0"/>
              <a:t> 10 months</a:t>
            </a:r>
          </a:p>
          <a:p>
            <a:r>
              <a:rPr lang="en-US" dirty="0" smtClean="0"/>
              <a:t>Saying 6 words with meaning </a:t>
            </a:r>
            <a:r>
              <a:rPr lang="mr-IN" dirty="0" smtClean="0"/>
              <a:t>–</a:t>
            </a:r>
            <a:r>
              <a:rPr lang="en-US" dirty="0" smtClean="0"/>
              <a:t> 18 months</a:t>
            </a:r>
          </a:p>
          <a:p>
            <a:r>
              <a:rPr lang="en-US" dirty="0" smtClean="0"/>
              <a:t>Join words </a:t>
            </a:r>
            <a:r>
              <a:rPr lang="mr-IN" dirty="0" smtClean="0"/>
              <a:t>–</a:t>
            </a:r>
            <a:r>
              <a:rPr lang="en-US" dirty="0" smtClean="0"/>
              <a:t> 2 years</a:t>
            </a:r>
          </a:p>
          <a:p>
            <a:r>
              <a:rPr lang="en-US" dirty="0" smtClean="0"/>
              <a:t>3-word sentences </a:t>
            </a:r>
            <a:r>
              <a:rPr lang="mr-IN" dirty="0" smtClean="0"/>
              <a:t>–</a:t>
            </a:r>
            <a:r>
              <a:rPr lang="en-US" dirty="0" smtClean="0"/>
              <a:t> 2.5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47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</a:t>
            </a:r>
            <a:r>
              <a:rPr lang="en-US" dirty="0" err="1" smtClean="0"/>
              <a:t>behaviour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limit 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Smiles </a:t>
            </a:r>
            <a:r>
              <a:rPr lang="mr-IN" dirty="0" smtClean="0"/>
              <a:t>–</a:t>
            </a:r>
            <a:r>
              <a:rPr lang="en-US" dirty="0" smtClean="0"/>
              <a:t> 8 weeks</a:t>
            </a:r>
          </a:p>
          <a:p>
            <a:r>
              <a:rPr lang="en-US" dirty="0" smtClean="0"/>
              <a:t>Fear of strangers </a:t>
            </a:r>
            <a:r>
              <a:rPr lang="mr-IN" dirty="0" smtClean="0"/>
              <a:t>–</a:t>
            </a:r>
            <a:r>
              <a:rPr lang="en-US" dirty="0" smtClean="0"/>
              <a:t> 10 months</a:t>
            </a:r>
          </a:p>
          <a:p>
            <a:r>
              <a:rPr lang="en-US" dirty="0" smtClean="0"/>
              <a:t>Feeds self with a spoon </a:t>
            </a:r>
            <a:r>
              <a:rPr lang="mr-IN" dirty="0" smtClean="0"/>
              <a:t>–</a:t>
            </a:r>
            <a:r>
              <a:rPr lang="en-US" dirty="0" smtClean="0"/>
              <a:t> 18 months</a:t>
            </a:r>
          </a:p>
          <a:p>
            <a:r>
              <a:rPr lang="en-US" dirty="0" smtClean="0"/>
              <a:t>Symbolic play </a:t>
            </a:r>
            <a:r>
              <a:rPr lang="mr-IN" dirty="0" smtClean="0"/>
              <a:t>–</a:t>
            </a:r>
            <a:r>
              <a:rPr lang="en-US" dirty="0" smtClean="0"/>
              <a:t> 2 to 2.5 years</a:t>
            </a:r>
          </a:p>
          <a:p>
            <a:r>
              <a:rPr lang="en-US" dirty="0" smtClean="0"/>
              <a:t>Interactive play </a:t>
            </a:r>
            <a:r>
              <a:rPr lang="mr-IN" dirty="0" smtClean="0"/>
              <a:t>–</a:t>
            </a:r>
            <a:r>
              <a:rPr lang="en-US" dirty="0" smtClean="0"/>
              <a:t> 3 to 3.5 years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72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Rapid expansion of skill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1</a:t>
            </a:r>
            <a:r>
              <a:rPr lang="en-US" baseline="30000" dirty="0" smtClean="0"/>
              <a:t> </a:t>
            </a:r>
            <a:r>
              <a:rPr lang="en-US" dirty="0" smtClean="0"/>
              <a:t>year </a:t>
            </a:r>
            <a:r>
              <a:rPr lang="mr-IN" dirty="0" smtClean="0"/>
              <a:t>–</a:t>
            </a:r>
            <a:r>
              <a:rPr lang="en-US" dirty="0" smtClean="0"/>
              <a:t> Gross Motor</a:t>
            </a:r>
          </a:p>
          <a:p>
            <a:r>
              <a:rPr lang="en-US" dirty="0" smtClean="0"/>
              <a:t>1 year </a:t>
            </a:r>
            <a:r>
              <a:rPr lang="mr-IN" dirty="0" smtClean="0"/>
              <a:t>–</a:t>
            </a:r>
            <a:r>
              <a:rPr lang="en-US" dirty="0" smtClean="0"/>
              <a:t> Vision and fine motor</a:t>
            </a:r>
          </a:p>
          <a:p>
            <a:r>
              <a:rPr lang="en-US" dirty="0" smtClean="0"/>
              <a:t>1.5 years </a:t>
            </a:r>
            <a:r>
              <a:rPr lang="mr-IN" dirty="0" smtClean="0"/>
              <a:t>–</a:t>
            </a:r>
            <a:r>
              <a:rPr lang="en-US" dirty="0" smtClean="0"/>
              <a:t> Hearing, speech and language</a:t>
            </a:r>
          </a:p>
          <a:p>
            <a:r>
              <a:rPr lang="en-US" dirty="0" smtClean="0"/>
              <a:t>2.5 years </a:t>
            </a:r>
            <a:r>
              <a:rPr lang="mr-IN" dirty="0" smtClean="0"/>
              <a:t>–</a:t>
            </a:r>
            <a:r>
              <a:rPr lang="en-US" dirty="0" smtClean="0"/>
              <a:t> Social, emotional and </a:t>
            </a:r>
            <a:r>
              <a:rPr lang="en-US" dirty="0" err="1" smtClean="0"/>
              <a:t>behavioural</a:t>
            </a:r>
            <a:r>
              <a:rPr lang="en-US" dirty="0" smtClean="0"/>
              <a:t> development</a:t>
            </a:r>
          </a:p>
          <a:p>
            <a:endParaRPr lang="en-US" dirty="0"/>
          </a:p>
          <a:p>
            <a:r>
              <a:rPr lang="en-US" dirty="0" smtClean="0"/>
              <a:t>First 18 months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smtClean="0"/>
              <a:t>motor problems</a:t>
            </a:r>
            <a:endParaRPr lang="en-US" dirty="0" smtClean="0"/>
          </a:p>
          <a:p>
            <a:r>
              <a:rPr lang="en-US" dirty="0" smtClean="0"/>
              <a:t>18 months to 3 years </a:t>
            </a:r>
            <a:r>
              <a:rPr lang="mr-IN" dirty="0" smtClean="0"/>
              <a:t>–</a:t>
            </a:r>
            <a:r>
              <a:rPr lang="en-US" dirty="0" smtClean="0"/>
              <a:t> speech and language problems</a:t>
            </a:r>
          </a:p>
          <a:p>
            <a:r>
              <a:rPr lang="en-US" dirty="0" smtClean="0"/>
              <a:t>2 to 4 years </a:t>
            </a:r>
            <a:r>
              <a:rPr lang="mr-IN" dirty="0" smtClean="0"/>
              <a:t>–</a:t>
            </a:r>
            <a:r>
              <a:rPr lang="en-US" dirty="0" smtClean="0"/>
              <a:t> social and communication disorders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42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 in the pattern of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Crawling </a:t>
            </a:r>
            <a:r>
              <a:rPr lang="en-US" dirty="0" smtClean="0">
                <a:sym typeface="Wingdings"/>
              </a:rPr>
              <a:t> Walking (83%)</a:t>
            </a:r>
          </a:p>
          <a:p>
            <a:pPr lvl="1"/>
            <a:r>
              <a:rPr lang="en-US" dirty="0" smtClean="0">
                <a:sym typeface="Wingdings"/>
              </a:rPr>
              <a:t>Median age: 12 months</a:t>
            </a:r>
          </a:p>
          <a:p>
            <a:pPr lvl="1"/>
            <a:r>
              <a:rPr lang="en-US" dirty="0" smtClean="0">
                <a:sym typeface="Wingdings"/>
              </a:rPr>
              <a:t>Limit age: 18 months</a:t>
            </a:r>
          </a:p>
          <a:p>
            <a:r>
              <a:rPr lang="en-US" dirty="0" smtClean="0">
                <a:sym typeface="Wingdings"/>
              </a:rPr>
              <a:t>Bottom shuffle  Walking</a:t>
            </a:r>
          </a:p>
          <a:p>
            <a:pPr lvl="1"/>
            <a:r>
              <a:rPr lang="en-US" dirty="0" smtClean="0">
                <a:sym typeface="Wingdings"/>
              </a:rPr>
              <a:t>Median age: 18 months</a:t>
            </a:r>
          </a:p>
          <a:p>
            <a:pPr lvl="1"/>
            <a:r>
              <a:rPr lang="en-US" dirty="0" smtClean="0">
                <a:sym typeface="Wingdings"/>
              </a:rPr>
              <a:t>Limit age: 27 months</a:t>
            </a:r>
          </a:p>
          <a:p>
            <a:r>
              <a:rPr lang="en-US" dirty="0" smtClean="0">
                <a:sym typeface="Wingdings"/>
              </a:rPr>
              <a:t>Commando crawling  Walking </a:t>
            </a:r>
          </a:p>
          <a:p>
            <a:pPr lvl="1"/>
            <a:r>
              <a:rPr lang="en-US" dirty="0" smtClean="0">
                <a:sym typeface="Wingdings"/>
              </a:rPr>
              <a:t>Slowest to walk</a:t>
            </a:r>
          </a:p>
          <a:p>
            <a:r>
              <a:rPr lang="en-US" dirty="0" smtClean="0">
                <a:sym typeface="Wingdings"/>
              </a:rPr>
              <a:t>Stand up and walk (rare)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211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357</Words>
  <Application>Microsoft Macintosh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Calibri Light</vt:lpstr>
      <vt:lpstr>Mangal</vt:lpstr>
      <vt:lpstr>Wingdings</vt:lpstr>
      <vt:lpstr>Arial</vt:lpstr>
      <vt:lpstr>Office Theme</vt:lpstr>
      <vt:lpstr>Paediatrics – Normal Child development</vt:lpstr>
      <vt:lpstr>Fields of development</vt:lpstr>
      <vt:lpstr>Developmental milestones</vt:lpstr>
      <vt:lpstr>Gross motor – limit ages</vt:lpstr>
      <vt:lpstr>Vision and fine motor – limit ages</vt:lpstr>
      <vt:lpstr>Hearing, speech and language – limit ages</vt:lpstr>
      <vt:lpstr>Social behaviour – limit ages</vt:lpstr>
      <vt:lpstr>Rapid expansion of skill area</vt:lpstr>
      <vt:lpstr>Variation in the pattern of development</vt:lpstr>
      <vt:lpstr>Adjusting for prematurity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Pediatrics – Normal Child development</dc:title>
  <dc:creator>Thomas Tay (UG)</dc:creator>
  <cp:lastModifiedBy>Thomas Tay (UG)</cp:lastModifiedBy>
  <cp:revision>11</cp:revision>
  <dcterms:created xsi:type="dcterms:W3CDTF">2019-02-24T06:50:16Z</dcterms:created>
  <dcterms:modified xsi:type="dcterms:W3CDTF">2019-03-23T08:12:20Z</dcterms:modified>
</cp:coreProperties>
</file>